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Lato" panose="020F0502020204030203" pitchFamily="34" charset="0"/>
      <p:regular r:id="rId14"/>
      <p:bold r:id="rId15"/>
      <p:italic r:id="rId16"/>
      <p:boldItalic r:id="rId17"/>
    </p:embeddedFont>
    <p:embeddedFont>
      <p:font typeface="Montserrat" panose="00000500000000000000" pitchFamily="2" charset="0"/>
      <p:regular r:id="rId18"/>
      <p:bold r:id="rId19"/>
      <p:italic r:id="rId20"/>
      <p:boldItalic r:id="rId21"/>
    </p:embeddedFont>
    <p:embeddedFont>
      <p:font typeface="Roboto Mono" panose="020F0502020204030204" pitchFamily="49"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300" y="8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1db5a2a6a1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1db5a2a6a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f87997393_0_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1db5a2a6a1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1db5a2a6a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f96f5393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f87997393_0_9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f87997393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f87997393_0_10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f87997393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f87997393_0_1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f87997393_0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AWS Serverless Image Classifier</a:t>
            </a:r>
            <a:endParaRPr/>
          </a:p>
        </p:txBody>
      </p:sp>
      <p:sp>
        <p:nvSpPr>
          <p:cNvPr id="229" name="Google Shape;229;p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r" rtl="0">
              <a:lnSpc>
                <a:spcPct val="50000"/>
              </a:lnSpc>
              <a:spcBef>
                <a:spcPts val="0"/>
              </a:spcBef>
              <a:spcAft>
                <a:spcPts val="0"/>
              </a:spcAft>
              <a:buNone/>
            </a:pPr>
            <a:r>
              <a:rPr lang="en-GB" dirty="0"/>
              <a:t>Shivam Sinha</a:t>
            </a:r>
            <a:endParaRPr dirty="0"/>
          </a:p>
        </p:txBody>
      </p:sp>
      <p:sp>
        <p:nvSpPr>
          <p:cNvPr id="230" name="Google Shape;230;p17"/>
          <p:cNvSpPr txBox="1">
            <a:spLocks noGrp="1"/>
          </p:cNvSpPr>
          <p:nvPr>
            <p:ph type="subTitle" idx="1"/>
          </p:nvPr>
        </p:nvSpPr>
        <p:spPr>
          <a:xfrm>
            <a:off x="3898725" y="2947575"/>
            <a:ext cx="3470700" cy="5061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000"/>
              <a:t>Using AWS Lambda and Amazon Rekognition</a:t>
            </a:r>
            <a:endParaRPr sz="1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6"/>
          <p:cNvSpPr txBox="1">
            <a:spLocks noGrp="1"/>
          </p:cNvSpPr>
          <p:nvPr>
            <p:ph type="title"/>
          </p:nvPr>
        </p:nvSpPr>
        <p:spPr>
          <a:xfrm>
            <a:off x="1501875" y="494525"/>
            <a:ext cx="5419200" cy="17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Future Improvements</a:t>
            </a:r>
            <a:endParaRPr/>
          </a:p>
        </p:txBody>
      </p:sp>
      <p:sp>
        <p:nvSpPr>
          <p:cNvPr id="290" name="Google Shape;290;p26"/>
          <p:cNvSpPr txBox="1">
            <a:spLocks noGrp="1"/>
          </p:cNvSpPr>
          <p:nvPr>
            <p:ph type="body" idx="2"/>
          </p:nvPr>
        </p:nvSpPr>
        <p:spPr>
          <a:xfrm>
            <a:off x="1238125" y="1367325"/>
            <a:ext cx="3650400" cy="2347500"/>
          </a:xfrm>
          <a:prstGeom prst="rect">
            <a:avLst/>
          </a:prstGeom>
        </p:spPr>
        <p:txBody>
          <a:bodyPr spcFirstLastPara="1" wrap="square" lIns="91425" tIns="91425" rIns="91425" bIns="91425" anchor="t" anchorCtr="0">
            <a:noAutofit/>
          </a:bodyPr>
          <a:lstStyle/>
          <a:p>
            <a:pPr marL="457200" lvl="0" indent="-298450" algn="l" rtl="0">
              <a:spcBef>
                <a:spcPts val="1200"/>
              </a:spcBef>
              <a:spcAft>
                <a:spcPts val="0"/>
              </a:spcAft>
              <a:buClr>
                <a:schemeClr val="lt1"/>
              </a:buClr>
              <a:buSzPts val="1100"/>
              <a:buFont typeface="Arial"/>
              <a:buChar char="●"/>
            </a:pPr>
            <a:r>
              <a:rPr lang="en-GB" sz="1100" b="1">
                <a:latin typeface="Arial"/>
                <a:ea typeface="Arial"/>
                <a:cs typeface="Arial"/>
                <a:sym typeface="Arial"/>
              </a:rPr>
              <a:t>Multiple Label Detection</a:t>
            </a:r>
            <a:r>
              <a:rPr lang="en-GB" sz="1100">
                <a:latin typeface="Arial"/>
                <a:ea typeface="Arial"/>
                <a:cs typeface="Arial"/>
                <a:sym typeface="Arial"/>
              </a:rPr>
              <a:t>: Extend the system to detect more complex or multiple labels (e.g., “Football”, “Soccer”, etc.).</a:t>
            </a:r>
            <a:endParaRPr sz="1100">
              <a:latin typeface="Arial"/>
              <a:ea typeface="Arial"/>
              <a:cs typeface="Arial"/>
              <a:sym typeface="Arial"/>
            </a:endParaRPr>
          </a:p>
          <a:p>
            <a:pPr marL="0" lvl="0" indent="0" algn="l" rtl="0">
              <a:spcBef>
                <a:spcPts val="1200"/>
              </a:spcBef>
              <a:spcAft>
                <a:spcPts val="0"/>
              </a:spcAft>
              <a:buNone/>
            </a:pPr>
            <a:endParaRPr sz="1100">
              <a:latin typeface="Arial"/>
              <a:ea typeface="Arial"/>
              <a:cs typeface="Arial"/>
              <a:sym typeface="Arial"/>
            </a:endParaRPr>
          </a:p>
          <a:p>
            <a:pPr marL="457200" lvl="0" indent="-298450" algn="l" rtl="0">
              <a:spcBef>
                <a:spcPts val="1200"/>
              </a:spcBef>
              <a:spcAft>
                <a:spcPts val="0"/>
              </a:spcAft>
              <a:buClr>
                <a:schemeClr val="lt1"/>
              </a:buClr>
              <a:buSzPts val="1100"/>
              <a:buFont typeface="Arial"/>
              <a:buChar char="●"/>
            </a:pPr>
            <a:r>
              <a:rPr lang="en-GB" sz="1100" b="1">
                <a:latin typeface="Arial"/>
                <a:ea typeface="Arial"/>
                <a:cs typeface="Arial"/>
                <a:sym typeface="Arial"/>
              </a:rPr>
              <a:t>Scale the System</a:t>
            </a:r>
            <a:r>
              <a:rPr lang="en-GB" sz="1100">
                <a:latin typeface="Arial"/>
                <a:ea typeface="Arial"/>
                <a:cs typeface="Arial"/>
                <a:sym typeface="Arial"/>
              </a:rPr>
              <a:t>: Add additional S3 buckets or Rekognition usage for higher throughput.</a:t>
            </a:r>
            <a:endParaRPr sz="1100">
              <a:latin typeface="Arial"/>
              <a:ea typeface="Arial"/>
              <a:cs typeface="Arial"/>
              <a:sym typeface="Arial"/>
            </a:endParaRPr>
          </a:p>
          <a:p>
            <a:pPr marL="0" lvl="0" indent="0" algn="l" rtl="0">
              <a:spcBef>
                <a:spcPts val="1200"/>
              </a:spcBef>
              <a:spcAft>
                <a:spcPts val="0"/>
              </a:spcAft>
              <a:buNone/>
            </a:pPr>
            <a:endParaRPr sz="1100">
              <a:latin typeface="Arial"/>
              <a:ea typeface="Arial"/>
              <a:cs typeface="Arial"/>
              <a:sym typeface="Arial"/>
            </a:endParaRPr>
          </a:p>
          <a:p>
            <a:pPr marL="457200" lvl="0" indent="-298450" algn="l" rtl="0">
              <a:spcBef>
                <a:spcPts val="1200"/>
              </a:spcBef>
              <a:spcAft>
                <a:spcPts val="0"/>
              </a:spcAft>
              <a:buClr>
                <a:schemeClr val="lt1"/>
              </a:buClr>
              <a:buSzPts val="1100"/>
              <a:buFont typeface="Arial"/>
              <a:buChar char="●"/>
            </a:pPr>
            <a:r>
              <a:rPr lang="en-GB" sz="1100" b="1">
                <a:latin typeface="Arial"/>
                <a:ea typeface="Arial"/>
                <a:cs typeface="Arial"/>
                <a:sym typeface="Arial"/>
              </a:rPr>
              <a:t>Integrate with Other AWS Services</a:t>
            </a:r>
            <a:r>
              <a:rPr lang="en-GB" sz="1100">
                <a:latin typeface="Arial"/>
                <a:ea typeface="Arial"/>
                <a:cs typeface="Arial"/>
                <a:sym typeface="Arial"/>
              </a:rPr>
              <a:t>: Use SNS for alerting or DynamoDB for storing analysis results.</a:t>
            </a:r>
            <a:endParaRPr sz="1100">
              <a:latin typeface="Arial"/>
              <a:ea typeface="Arial"/>
              <a:cs typeface="Arial"/>
              <a:sym typeface="Arial"/>
            </a:endParaRPr>
          </a:p>
          <a:p>
            <a:pPr marL="0" lvl="0" indent="0" algn="l" rtl="0">
              <a:spcBef>
                <a:spcPts val="1200"/>
              </a:spcBef>
              <a:spcAft>
                <a:spcPts val="16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7"/>
          <p:cNvSpPr txBox="1">
            <a:spLocks noGrp="1"/>
          </p:cNvSpPr>
          <p:nvPr>
            <p:ph type="title"/>
          </p:nvPr>
        </p:nvSpPr>
        <p:spPr>
          <a:xfrm>
            <a:off x="3552025" y="2038150"/>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Overview</a:t>
            </a:r>
            <a:endParaRPr/>
          </a:p>
        </p:txBody>
      </p:sp>
      <p:sp>
        <p:nvSpPr>
          <p:cNvPr id="236" name="Google Shape;236;p18"/>
          <p:cNvSpPr txBox="1">
            <a:spLocks noGrp="1"/>
          </p:cNvSpPr>
          <p:nvPr>
            <p:ph type="body" idx="1"/>
          </p:nvPr>
        </p:nvSpPr>
        <p:spPr>
          <a:xfrm>
            <a:off x="1297500" y="1283700"/>
            <a:ext cx="7038900" cy="29112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a:t>The objective of this project is to automate the process of analyzing images using AWS services. The goal is to classify images based on their content and organize them into appropriate folders (success or failure) for further review. The process begins when images are uploaded to an S3 bucket, which serves as the storage for input images. Upon uploading, an SQS queue is triggered, notifying the system of new images that need to be analyzed. AWS Rekognition is then used to analyze the images and detect specific objects, such as "Football."</a:t>
            </a:r>
            <a:endParaRPr/>
          </a:p>
          <a:p>
            <a:pPr marL="0" lvl="0" indent="0" algn="l" rtl="0">
              <a:spcBef>
                <a:spcPts val="1200"/>
              </a:spcBef>
              <a:spcAft>
                <a:spcPts val="0"/>
              </a:spcAft>
              <a:buNone/>
            </a:pPr>
            <a:r>
              <a:rPr lang="en-GB"/>
              <a:t> The Rekognition service provides labels and confidence scores for each object detected in the image. Based on these labels, a Lambda function categorizes the image as either successful (if the required labels are found) or failed (if the required labels are absent) and moves the image to the respective folder within the S3 bucket. This system streamlines the process of image analysis, making it more efficient and automated.</a:t>
            </a:r>
            <a:endParaRPr/>
          </a:p>
          <a:p>
            <a:pPr marL="0" lvl="0" indent="0" algn="l" rtl="0">
              <a:spcBef>
                <a:spcPts val="12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Understanding the problem</a:t>
            </a:r>
            <a:endParaRPr/>
          </a:p>
        </p:txBody>
      </p:sp>
      <p:sp>
        <p:nvSpPr>
          <p:cNvPr id="242" name="Google Shape;242;p19"/>
          <p:cNvSpPr txBox="1"/>
          <p:nvPr/>
        </p:nvSpPr>
        <p:spPr>
          <a:xfrm>
            <a:off x="1050800" y="1578750"/>
            <a:ext cx="9795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Goal</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43" name="Google Shape;243;p19"/>
          <p:cNvSpPr txBox="1">
            <a:spLocks noGrp="1"/>
          </p:cNvSpPr>
          <p:nvPr>
            <p:ph type="body" idx="1"/>
          </p:nvPr>
        </p:nvSpPr>
        <p:spPr>
          <a:xfrm>
            <a:off x="2030400" y="1578775"/>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solidFill>
                  <a:srgbClr val="FFFFFF"/>
                </a:solidFill>
              </a:rPr>
              <a:t>We want to automatically </a:t>
            </a:r>
            <a:r>
              <a:rPr lang="en-GB" dirty="0" err="1">
                <a:solidFill>
                  <a:srgbClr val="FFFFFF"/>
                </a:solidFill>
              </a:rPr>
              <a:t>analyze</a:t>
            </a:r>
            <a:r>
              <a:rPr lang="en-GB">
                <a:solidFill>
                  <a:srgbClr val="FFFFFF"/>
                </a:solidFill>
              </a:rPr>
              <a:t> images and categorize them based on their content using a series of AWS tools.</a:t>
            </a:r>
            <a:endParaRPr dirty="0">
              <a:solidFill>
                <a:srgbClr val="FFFFFF"/>
              </a:solidFill>
            </a:endParaRPr>
          </a:p>
        </p:txBody>
      </p:sp>
      <p:sp>
        <p:nvSpPr>
          <p:cNvPr id="244" name="Google Shape;244;p19"/>
          <p:cNvSpPr txBox="1"/>
          <p:nvPr/>
        </p:nvSpPr>
        <p:spPr>
          <a:xfrm>
            <a:off x="590950" y="2658475"/>
            <a:ext cx="14394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900">
                <a:solidFill>
                  <a:srgbClr val="FFFFFF"/>
                </a:solidFill>
                <a:latin typeface="Montserrat"/>
                <a:ea typeface="Montserrat"/>
                <a:cs typeface="Montserrat"/>
                <a:sym typeface="Montserrat"/>
              </a:rPr>
              <a:t>Challenge</a:t>
            </a:r>
            <a:endParaRPr sz="900">
              <a:solidFill>
                <a:srgbClr val="FFFFFF"/>
              </a:solidFill>
            </a:endParaRPr>
          </a:p>
          <a:p>
            <a:pPr marL="0" lvl="0" indent="0" algn="l" rtl="0">
              <a:spcBef>
                <a:spcPts val="0"/>
              </a:spcBef>
              <a:spcAft>
                <a:spcPts val="0"/>
              </a:spcAft>
              <a:buNone/>
            </a:pPr>
            <a:endParaRPr sz="800">
              <a:solidFill>
                <a:srgbClr val="FFFFFF"/>
              </a:solidFill>
            </a:endParaRPr>
          </a:p>
        </p:txBody>
      </p:sp>
      <p:sp>
        <p:nvSpPr>
          <p:cNvPr id="245" name="Google Shape;245;p19"/>
          <p:cNvSpPr txBox="1">
            <a:spLocks noGrp="1"/>
          </p:cNvSpPr>
          <p:nvPr>
            <p:ph type="body" idx="1"/>
          </p:nvPr>
        </p:nvSpPr>
        <p:spPr>
          <a:xfrm>
            <a:off x="2030400" y="25165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b="1">
                <a:latin typeface="Arial"/>
                <a:ea typeface="Arial"/>
                <a:cs typeface="Arial"/>
                <a:sym typeface="Arial"/>
              </a:rPr>
              <a:t>Automation</a:t>
            </a:r>
            <a:r>
              <a:rPr lang="en-GB" sz="1000">
                <a:latin typeface="Arial"/>
                <a:ea typeface="Arial"/>
                <a:cs typeface="Arial"/>
                <a:sym typeface="Arial"/>
              </a:rPr>
              <a:t>: We need to automate the entire process so we don’t have to manually sort images.</a:t>
            </a:r>
            <a:endParaRPr sz="1000">
              <a:latin typeface="Arial"/>
              <a:ea typeface="Arial"/>
              <a:cs typeface="Arial"/>
              <a:sym typeface="Arial"/>
            </a:endParaRPr>
          </a:p>
          <a:p>
            <a:pPr marL="0" lvl="0" indent="0" algn="l" rtl="0">
              <a:spcBef>
                <a:spcPts val="1600"/>
              </a:spcBef>
              <a:spcAft>
                <a:spcPts val="0"/>
              </a:spcAft>
              <a:buNone/>
            </a:pPr>
            <a:r>
              <a:rPr lang="en-GB" sz="1000" b="1">
                <a:latin typeface="Arial"/>
                <a:ea typeface="Arial"/>
                <a:cs typeface="Arial"/>
                <a:sym typeface="Arial"/>
              </a:rPr>
              <a:t>Handling Errors</a:t>
            </a:r>
            <a:r>
              <a:rPr lang="en-GB" sz="1000">
                <a:latin typeface="Arial"/>
                <a:ea typeface="Arial"/>
                <a:cs typeface="Arial"/>
                <a:sym typeface="Arial"/>
              </a:rPr>
              <a:t>: If something goes wrong with the analysis, we need a way to catch and handle those errors properly.</a:t>
            </a:r>
            <a:endParaRPr sz="1000">
              <a:latin typeface="Arial"/>
              <a:ea typeface="Arial"/>
              <a:cs typeface="Arial"/>
              <a:sym typeface="Arial"/>
            </a:endParaRPr>
          </a:p>
          <a:p>
            <a:pPr marL="0" lvl="0" indent="0" algn="l" rtl="0">
              <a:spcBef>
                <a:spcPts val="1600"/>
              </a:spcBef>
              <a:spcAft>
                <a:spcPts val="1600"/>
              </a:spcAft>
              <a:buNone/>
            </a:pPr>
            <a:endParaRPr sz="1200"/>
          </a:p>
        </p:txBody>
      </p:sp>
      <p:sp>
        <p:nvSpPr>
          <p:cNvPr id="246" name="Google Shape;246;p19"/>
          <p:cNvSpPr txBox="1"/>
          <p:nvPr/>
        </p:nvSpPr>
        <p:spPr>
          <a:xfrm>
            <a:off x="795325" y="3692550"/>
            <a:ext cx="12351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Result</a:t>
            </a:r>
            <a:endParaRPr sz="1300">
              <a:solidFill>
                <a:srgbClr val="FFFFFF"/>
              </a:solidFill>
            </a:endParaRPr>
          </a:p>
        </p:txBody>
      </p:sp>
      <p:sp>
        <p:nvSpPr>
          <p:cNvPr id="247" name="Google Shape;247;p19"/>
          <p:cNvSpPr txBox="1">
            <a:spLocks noGrp="1"/>
          </p:cNvSpPr>
          <p:nvPr>
            <p:ph type="body" idx="1"/>
          </p:nvPr>
        </p:nvSpPr>
        <p:spPr>
          <a:xfrm>
            <a:off x="2030400" y="36925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This system will allow us to automatically organize and analyze images as soon as they are uploaded, making the process faster and reducing human effort</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0"/>
          <p:cNvSpPr txBox="1">
            <a:spLocks noGrp="1"/>
          </p:cNvSpPr>
          <p:nvPr>
            <p:ph type="title"/>
          </p:nvPr>
        </p:nvSpPr>
        <p:spPr>
          <a:xfrm>
            <a:off x="1297500" y="490050"/>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500" b="1">
                <a:latin typeface="Arial"/>
                <a:ea typeface="Arial"/>
                <a:cs typeface="Arial"/>
                <a:sym typeface="Arial"/>
              </a:rPr>
              <a:t>Architecture Overview</a:t>
            </a:r>
            <a:endParaRPr sz="2800"/>
          </a:p>
        </p:txBody>
      </p:sp>
      <p:sp>
        <p:nvSpPr>
          <p:cNvPr id="253" name="Google Shape;253;p20"/>
          <p:cNvSpPr txBox="1">
            <a:spLocks noGrp="1"/>
          </p:cNvSpPr>
          <p:nvPr>
            <p:ph type="body" idx="1"/>
          </p:nvPr>
        </p:nvSpPr>
        <p:spPr>
          <a:xfrm>
            <a:off x="1297500" y="1130400"/>
            <a:ext cx="5609700" cy="36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1">
                <a:latin typeface="Arial"/>
                <a:ea typeface="Arial"/>
                <a:cs typeface="Arial"/>
                <a:sym typeface="Arial"/>
              </a:rPr>
              <a:t>Architecture Components</a:t>
            </a:r>
            <a:r>
              <a:rPr lang="en-GB" sz="1100">
                <a:latin typeface="Arial"/>
                <a:ea typeface="Arial"/>
                <a:cs typeface="Arial"/>
                <a:sym typeface="Arial"/>
              </a:rPr>
              <a:t>:</a:t>
            </a:r>
            <a:endParaRPr sz="1100">
              <a:latin typeface="Arial"/>
              <a:ea typeface="Arial"/>
              <a:cs typeface="Arial"/>
              <a:sym typeface="Arial"/>
            </a:endParaRPr>
          </a:p>
          <a:p>
            <a:pPr marL="457200" lvl="0" indent="-298450" algn="l" rtl="0">
              <a:spcBef>
                <a:spcPts val="1600"/>
              </a:spcBef>
              <a:spcAft>
                <a:spcPts val="0"/>
              </a:spcAft>
              <a:buClr>
                <a:schemeClr val="lt1"/>
              </a:buClr>
              <a:buSzPts val="1100"/>
              <a:buFont typeface="Arial"/>
              <a:buChar char="●"/>
            </a:pPr>
            <a:r>
              <a:rPr lang="en-GB" sz="1100" b="1">
                <a:latin typeface="Arial"/>
                <a:ea typeface="Arial"/>
                <a:cs typeface="Arial"/>
                <a:sym typeface="Arial"/>
              </a:rPr>
              <a:t>S3 Bucket</a:t>
            </a:r>
            <a:r>
              <a:rPr lang="en-GB" sz="1100">
                <a:latin typeface="Arial"/>
                <a:ea typeface="Arial"/>
                <a:cs typeface="Arial"/>
                <a:sym typeface="Arial"/>
              </a:rPr>
              <a:t>: Stores images and the categorized results.</a:t>
            </a:r>
            <a:endParaRPr sz="1100">
              <a:latin typeface="Arial"/>
              <a:ea typeface="Arial"/>
              <a:cs typeface="Arial"/>
              <a:sym typeface="Arial"/>
            </a:endParaRPr>
          </a:p>
          <a:p>
            <a:pPr marL="457200" lvl="0" indent="-298450" algn="l" rtl="0">
              <a:spcBef>
                <a:spcPts val="0"/>
              </a:spcBef>
              <a:spcAft>
                <a:spcPts val="0"/>
              </a:spcAft>
              <a:buClr>
                <a:schemeClr val="lt1"/>
              </a:buClr>
              <a:buSzPts val="1100"/>
              <a:buFont typeface="Arial"/>
              <a:buChar char="●"/>
            </a:pPr>
            <a:r>
              <a:rPr lang="en-GB" sz="1100" b="1">
                <a:latin typeface="Arial"/>
                <a:ea typeface="Arial"/>
                <a:cs typeface="Arial"/>
                <a:sym typeface="Arial"/>
              </a:rPr>
              <a:t>SQS Queue</a:t>
            </a:r>
            <a:r>
              <a:rPr lang="en-GB" sz="1100">
                <a:latin typeface="Arial"/>
                <a:ea typeface="Arial"/>
                <a:cs typeface="Arial"/>
                <a:sym typeface="Arial"/>
              </a:rPr>
              <a:t>: Receives notifications of new image uploads.</a:t>
            </a:r>
            <a:endParaRPr sz="1100">
              <a:latin typeface="Arial"/>
              <a:ea typeface="Arial"/>
              <a:cs typeface="Arial"/>
              <a:sym typeface="Arial"/>
            </a:endParaRPr>
          </a:p>
          <a:p>
            <a:pPr marL="457200" lvl="0" indent="-298450" algn="l" rtl="0">
              <a:spcBef>
                <a:spcPts val="0"/>
              </a:spcBef>
              <a:spcAft>
                <a:spcPts val="0"/>
              </a:spcAft>
              <a:buClr>
                <a:schemeClr val="lt1"/>
              </a:buClr>
              <a:buSzPts val="1100"/>
              <a:buFont typeface="Arial"/>
              <a:buChar char="●"/>
            </a:pPr>
            <a:r>
              <a:rPr lang="en-GB" sz="1100" b="1">
                <a:latin typeface="Arial"/>
                <a:ea typeface="Arial"/>
                <a:cs typeface="Arial"/>
                <a:sym typeface="Arial"/>
              </a:rPr>
              <a:t>Lambda Function</a:t>
            </a:r>
            <a:r>
              <a:rPr lang="en-GB" sz="1100">
                <a:latin typeface="Arial"/>
                <a:ea typeface="Arial"/>
                <a:cs typeface="Arial"/>
                <a:sym typeface="Arial"/>
              </a:rPr>
              <a:t>: Analyzes images using AWS Rekognition, moves the image to the correct folder (success or failure), and logs the results.</a:t>
            </a:r>
            <a:endParaRPr sz="1100">
              <a:latin typeface="Arial"/>
              <a:ea typeface="Arial"/>
              <a:cs typeface="Arial"/>
              <a:sym typeface="Arial"/>
            </a:endParaRPr>
          </a:p>
          <a:p>
            <a:pPr marL="457200" lvl="0" indent="-298450" algn="l" rtl="0">
              <a:spcBef>
                <a:spcPts val="0"/>
              </a:spcBef>
              <a:spcAft>
                <a:spcPts val="0"/>
              </a:spcAft>
              <a:buClr>
                <a:schemeClr val="lt1"/>
              </a:buClr>
              <a:buSzPts val="1100"/>
              <a:buFont typeface="Arial"/>
              <a:buChar char="●"/>
            </a:pPr>
            <a:r>
              <a:rPr lang="en-GB" sz="1100" b="1">
                <a:latin typeface="Arial"/>
                <a:ea typeface="Arial"/>
                <a:cs typeface="Arial"/>
                <a:sym typeface="Arial"/>
              </a:rPr>
              <a:t>AWS Rekognition</a:t>
            </a:r>
            <a:r>
              <a:rPr lang="en-GB" sz="1100">
                <a:latin typeface="Arial"/>
                <a:ea typeface="Arial"/>
                <a:cs typeface="Arial"/>
                <a:sym typeface="Arial"/>
              </a:rPr>
              <a:t>: Detects objects in the images.</a:t>
            </a:r>
            <a:endParaRPr sz="1100">
              <a:latin typeface="Arial"/>
              <a:ea typeface="Arial"/>
              <a:cs typeface="Arial"/>
              <a:sym typeface="Arial"/>
            </a:endParaRPr>
          </a:p>
          <a:p>
            <a:pPr marL="457200" lvl="0" indent="0" algn="l" rtl="0">
              <a:spcBef>
                <a:spcPts val="1200"/>
              </a:spcBef>
              <a:spcAft>
                <a:spcPts val="0"/>
              </a:spcAft>
              <a:buNone/>
            </a:pPr>
            <a:endParaRPr sz="1100">
              <a:latin typeface="Arial"/>
              <a:ea typeface="Arial"/>
              <a:cs typeface="Arial"/>
              <a:sym typeface="Arial"/>
            </a:endParaRPr>
          </a:p>
          <a:p>
            <a:pPr marL="0" lvl="0" indent="0" algn="l" rtl="0">
              <a:spcBef>
                <a:spcPts val="1200"/>
              </a:spcBef>
              <a:spcAft>
                <a:spcPts val="0"/>
              </a:spcAft>
              <a:buNone/>
            </a:pPr>
            <a:r>
              <a:rPr lang="en-GB" sz="1100" b="1">
                <a:latin typeface="Arial"/>
                <a:ea typeface="Arial"/>
                <a:cs typeface="Arial"/>
                <a:sym typeface="Arial"/>
              </a:rPr>
              <a:t>Flow</a:t>
            </a:r>
            <a:r>
              <a:rPr lang="en-GB" sz="1100">
                <a:latin typeface="Arial"/>
                <a:ea typeface="Arial"/>
                <a:cs typeface="Arial"/>
                <a:sym typeface="Arial"/>
              </a:rPr>
              <a:t>:</a:t>
            </a:r>
            <a:endParaRPr sz="1100">
              <a:latin typeface="Arial"/>
              <a:ea typeface="Arial"/>
              <a:cs typeface="Arial"/>
              <a:sym typeface="Arial"/>
            </a:endParaRPr>
          </a:p>
          <a:p>
            <a:pPr marL="457200" lvl="0" indent="-298450" algn="l" rtl="0">
              <a:spcBef>
                <a:spcPts val="1200"/>
              </a:spcBef>
              <a:spcAft>
                <a:spcPts val="0"/>
              </a:spcAft>
              <a:buClr>
                <a:schemeClr val="lt1"/>
              </a:buClr>
              <a:buSzPts val="1100"/>
              <a:buFont typeface="Arial"/>
              <a:buAutoNum type="arabicPeriod"/>
            </a:pPr>
            <a:r>
              <a:rPr lang="en-GB" sz="1100">
                <a:latin typeface="Arial"/>
                <a:ea typeface="Arial"/>
                <a:cs typeface="Arial"/>
                <a:sym typeface="Arial"/>
              </a:rPr>
              <a:t>Image uploaded to S3 bucket.</a:t>
            </a:r>
            <a:endParaRPr sz="1100">
              <a:latin typeface="Arial"/>
              <a:ea typeface="Arial"/>
              <a:cs typeface="Arial"/>
              <a:sym typeface="Arial"/>
            </a:endParaRPr>
          </a:p>
          <a:p>
            <a:pPr marL="457200" lvl="0" indent="-298450" algn="l" rtl="0">
              <a:spcBef>
                <a:spcPts val="0"/>
              </a:spcBef>
              <a:spcAft>
                <a:spcPts val="0"/>
              </a:spcAft>
              <a:buClr>
                <a:schemeClr val="lt1"/>
              </a:buClr>
              <a:buSzPts val="1100"/>
              <a:buFont typeface="Arial"/>
              <a:buAutoNum type="arabicPeriod"/>
            </a:pPr>
            <a:r>
              <a:rPr lang="en-GB" sz="1100">
                <a:latin typeface="Arial"/>
                <a:ea typeface="Arial"/>
                <a:cs typeface="Arial"/>
                <a:sym typeface="Arial"/>
              </a:rPr>
              <a:t>S3 triggers an event, sending a notification to SQS.</a:t>
            </a:r>
            <a:endParaRPr sz="1100">
              <a:latin typeface="Arial"/>
              <a:ea typeface="Arial"/>
              <a:cs typeface="Arial"/>
              <a:sym typeface="Arial"/>
            </a:endParaRPr>
          </a:p>
          <a:p>
            <a:pPr marL="457200" lvl="0" indent="-298450" algn="l" rtl="0">
              <a:spcBef>
                <a:spcPts val="0"/>
              </a:spcBef>
              <a:spcAft>
                <a:spcPts val="0"/>
              </a:spcAft>
              <a:buClr>
                <a:schemeClr val="lt1"/>
              </a:buClr>
              <a:buSzPts val="1100"/>
              <a:buFont typeface="Arial"/>
              <a:buAutoNum type="arabicPeriod"/>
            </a:pPr>
            <a:r>
              <a:rPr lang="en-GB" sz="1100">
                <a:latin typeface="Arial"/>
                <a:ea typeface="Arial"/>
                <a:cs typeface="Arial"/>
                <a:sym typeface="Arial"/>
              </a:rPr>
              <a:t>Lambda function processes the SQS message, analyzes the image, and categorizes it.</a:t>
            </a:r>
            <a:endParaRPr sz="1100">
              <a:latin typeface="Arial"/>
              <a:ea typeface="Arial"/>
              <a:cs typeface="Arial"/>
              <a:sym typeface="Arial"/>
            </a:endParaRPr>
          </a:p>
          <a:p>
            <a:pPr marL="457200" lvl="0" indent="-298450" algn="l" rtl="0">
              <a:spcBef>
                <a:spcPts val="0"/>
              </a:spcBef>
              <a:spcAft>
                <a:spcPts val="0"/>
              </a:spcAft>
              <a:buClr>
                <a:schemeClr val="lt1"/>
              </a:buClr>
              <a:buSzPts val="1100"/>
              <a:buFont typeface="Arial"/>
              <a:buAutoNum type="arabicPeriod"/>
            </a:pPr>
            <a:r>
              <a:rPr lang="en-GB" sz="1100">
                <a:latin typeface="Arial"/>
                <a:ea typeface="Arial"/>
                <a:cs typeface="Arial"/>
                <a:sym typeface="Arial"/>
              </a:rPr>
              <a:t>Image is moved to the appropriate folder in S3 (success or failure).</a:t>
            </a:r>
            <a:endParaRPr sz="1100">
              <a:latin typeface="Arial"/>
              <a:ea typeface="Arial"/>
              <a:cs typeface="Arial"/>
              <a:sym typeface="Arial"/>
            </a:endParaRPr>
          </a:p>
          <a:p>
            <a:pPr marL="0" lvl="0" indent="0" algn="l" rtl="0">
              <a:spcBef>
                <a:spcPts val="1200"/>
              </a:spcBef>
              <a:spcAft>
                <a:spcPts val="0"/>
              </a:spcAft>
              <a:buNone/>
            </a:pPr>
            <a:endParaRPr sz="1100">
              <a:latin typeface="Arial"/>
              <a:ea typeface="Arial"/>
              <a:cs typeface="Arial"/>
              <a:sym typeface="Arial"/>
            </a:endParaRPr>
          </a:p>
          <a:p>
            <a:pPr marL="0" lvl="0" indent="0" algn="l" rtl="0">
              <a:spcBef>
                <a:spcPts val="12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Setup Overview</a:t>
            </a:r>
            <a:endParaRPr/>
          </a:p>
        </p:txBody>
      </p:sp>
      <p:sp>
        <p:nvSpPr>
          <p:cNvPr id="259" name="Google Shape;259;p21"/>
          <p:cNvSpPr txBox="1">
            <a:spLocks noGrp="1"/>
          </p:cNvSpPr>
          <p:nvPr>
            <p:ph type="body" idx="1"/>
          </p:nvPr>
        </p:nvSpPr>
        <p:spPr>
          <a:xfrm>
            <a:off x="1297500" y="11161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900" b="1">
                <a:latin typeface="Arial"/>
                <a:ea typeface="Arial"/>
                <a:cs typeface="Arial"/>
                <a:sym typeface="Arial"/>
              </a:rPr>
              <a:t>S3 Bucket Setup</a:t>
            </a:r>
            <a:r>
              <a:rPr lang="en-GB" sz="900">
                <a:latin typeface="Arial"/>
                <a:ea typeface="Arial"/>
                <a:cs typeface="Arial"/>
                <a:sym typeface="Arial"/>
              </a:rPr>
              <a:t>:</a:t>
            </a:r>
            <a:endParaRPr sz="900">
              <a:latin typeface="Arial"/>
              <a:ea typeface="Arial"/>
              <a:cs typeface="Arial"/>
              <a:sym typeface="Arial"/>
            </a:endParaRPr>
          </a:p>
          <a:p>
            <a:pPr marL="457200" lvl="0" indent="-285750" algn="l" rtl="0">
              <a:spcBef>
                <a:spcPts val="1600"/>
              </a:spcBef>
              <a:spcAft>
                <a:spcPts val="0"/>
              </a:spcAft>
              <a:buClr>
                <a:schemeClr val="lt1"/>
              </a:buClr>
              <a:buSzPts val="900"/>
              <a:buFont typeface="Arial"/>
              <a:buChar char="●"/>
            </a:pPr>
            <a:r>
              <a:rPr lang="en-GB" sz="900" b="1">
                <a:latin typeface="Arial"/>
                <a:ea typeface="Arial"/>
                <a:cs typeface="Arial"/>
                <a:sym typeface="Arial"/>
              </a:rPr>
              <a:t>Bucket Name</a:t>
            </a:r>
            <a:r>
              <a:rPr lang="en-GB" sz="900">
                <a:latin typeface="Arial"/>
                <a:ea typeface="Arial"/>
                <a:cs typeface="Arial"/>
                <a:sym typeface="Arial"/>
              </a:rPr>
              <a:t>: </a:t>
            </a:r>
            <a:r>
              <a:rPr lang="en-GB" sz="900">
                <a:latin typeface="Roboto Mono"/>
                <a:ea typeface="Roboto Mono"/>
                <a:cs typeface="Roboto Mono"/>
                <a:sym typeface="Roboto Mono"/>
              </a:rPr>
              <a:t>widget-inspection-images</a:t>
            </a:r>
            <a:endParaRPr sz="900">
              <a:latin typeface="Roboto Mono"/>
              <a:ea typeface="Roboto Mono"/>
              <a:cs typeface="Roboto Mono"/>
              <a:sym typeface="Roboto Mono"/>
            </a:endParaRPr>
          </a:p>
          <a:p>
            <a:pPr marL="457200" lvl="0" indent="-285750" algn="l" rtl="0">
              <a:spcBef>
                <a:spcPts val="0"/>
              </a:spcBef>
              <a:spcAft>
                <a:spcPts val="0"/>
              </a:spcAft>
              <a:buClr>
                <a:schemeClr val="lt1"/>
              </a:buClr>
              <a:buSzPts val="900"/>
              <a:buFont typeface="Arial"/>
              <a:buChar char="●"/>
            </a:pPr>
            <a:r>
              <a:rPr lang="en-GB" sz="900" b="1">
                <a:latin typeface="Arial"/>
                <a:ea typeface="Arial"/>
                <a:cs typeface="Arial"/>
                <a:sym typeface="Arial"/>
              </a:rPr>
              <a:t>Folders</a:t>
            </a:r>
            <a:r>
              <a:rPr lang="en-GB" sz="900">
                <a:latin typeface="Arial"/>
                <a:ea typeface="Arial"/>
                <a:cs typeface="Arial"/>
                <a:sym typeface="Arial"/>
              </a:rPr>
              <a:t>: </a:t>
            </a:r>
            <a:r>
              <a:rPr lang="en-GB" sz="900">
                <a:latin typeface="Roboto Mono"/>
                <a:ea typeface="Roboto Mono"/>
                <a:cs typeface="Roboto Mono"/>
                <a:sym typeface="Roboto Mono"/>
              </a:rPr>
              <a:t>/images</a:t>
            </a:r>
            <a:r>
              <a:rPr lang="en-GB" sz="900">
                <a:latin typeface="Arial"/>
                <a:ea typeface="Arial"/>
                <a:cs typeface="Arial"/>
                <a:sym typeface="Arial"/>
              </a:rPr>
              <a:t> (input), </a:t>
            </a:r>
            <a:r>
              <a:rPr lang="en-GB" sz="900">
                <a:latin typeface="Roboto Mono"/>
                <a:ea typeface="Roboto Mono"/>
                <a:cs typeface="Roboto Mono"/>
                <a:sym typeface="Roboto Mono"/>
              </a:rPr>
              <a:t>/analyzed</a:t>
            </a:r>
            <a:r>
              <a:rPr lang="en-GB" sz="900">
                <a:latin typeface="Arial"/>
                <a:ea typeface="Arial"/>
                <a:cs typeface="Arial"/>
                <a:sym typeface="Arial"/>
              </a:rPr>
              <a:t> (subfolders: </a:t>
            </a:r>
            <a:r>
              <a:rPr lang="en-GB" sz="900">
                <a:latin typeface="Roboto Mono"/>
                <a:ea typeface="Roboto Mono"/>
                <a:cs typeface="Roboto Mono"/>
                <a:sym typeface="Roboto Mono"/>
              </a:rPr>
              <a:t>/success</a:t>
            </a:r>
            <a:r>
              <a:rPr lang="en-GB" sz="900">
                <a:latin typeface="Arial"/>
                <a:ea typeface="Arial"/>
                <a:cs typeface="Arial"/>
                <a:sym typeface="Arial"/>
              </a:rPr>
              <a:t>, </a:t>
            </a:r>
            <a:r>
              <a:rPr lang="en-GB" sz="900">
                <a:latin typeface="Roboto Mono"/>
                <a:ea typeface="Roboto Mono"/>
                <a:cs typeface="Roboto Mono"/>
                <a:sym typeface="Roboto Mono"/>
              </a:rPr>
              <a:t>/failure</a:t>
            </a:r>
            <a:r>
              <a:rPr lang="en-GB" sz="900">
                <a:latin typeface="Arial"/>
                <a:ea typeface="Arial"/>
                <a:cs typeface="Arial"/>
                <a:sym typeface="Arial"/>
              </a:rPr>
              <a:t>)</a:t>
            </a:r>
            <a:endParaRPr sz="900">
              <a:latin typeface="Arial"/>
              <a:ea typeface="Arial"/>
              <a:cs typeface="Arial"/>
              <a:sym typeface="Arial"/>
            </a:endParaRPr>
          </a:p>
          <a:p>
            <a:pPr marL="457200" lvl="0" indent="-285750" algn="l" rtl="0">
              <a:spcBef>
                <a:spcPts val="0"/>
              </a:spcBef>
              <a:spcAft>
                <a:spcPts val="0"/>
              </a:spcAft>
              <a:buClr>
                <a:schemeClr val="lt1"/>
              </a:buClr>
              <a:buSzPts val="900"/>
              <a:buFont typeface="Arial"/>
              <a:buChar char="●"/>
            </a:pPr>
            <a:r>
              <a:rPr lang="en-GB" sz="900" b="1">
                <a:latin typeface="Arial"/>
                <a:ea typeface="Arial"/>
                <a:cs typeface="Arial"/>
                <a:sym typeface="Arial"/>
              </a:rPr>
              <a:t>Event Notification</a:t>
            </a:r>
            <a:r>
              <a:rPr lang="en-GB" sz="900">
                <a:latin typeface="Arial"/>
                <a:ea typeface="Arial"/>
                <a:cs typeface="Arial"/>
                <a:sym typeface="Arial"/>
              </a:rPr>
              <a:t>: Trigger SQS on </a:t>
            </a:r>
            <a:r>
              <a:rPr lang="en-GB" sz="900">
                <a:latin typeface="Roboto Mono"/>
                <a:ea typeface="Roboto Mono"/>
                <a:cs typeface="Roboto Mono"/>
                <a:sym typeface="Roboto Mono"/>
              </a:rPr>
              <a:t>PUT</a:t>
            </a:r>
            <a:r>
              <a:rPr lang="en-GB" sz="900">
                <a:latin typeface="Arial"/>
                <a:ea typeface="Arial"/>
                <a:cs typeface="Arial"/>
                <a:sym typeface="Arial"/>
              </a:rPr>
              <a:t> events for image uploads</a:t>
            </a:r>
            <a:endParaRPr sz="900">
              <a:latin typeface="Arial"/>
              <a:ea typeface="Arial"/>
              <a:cs typeface="Arial"/>
              <a:sym typeface="Arial"/>
            </a:endParaRPr>
          </a:p>
          <a:p>
            <a:pPr marL="0" lvl="0" indent="0" algn="l" rtl="0">
              <a:spcBef>
                <a:spcPts val="1200"/>
              </a:spcBef>
              <a:spcAft>
                <a:spcPts val="0"/>
              </a:spcAft>
              <a:buNone/>
            </a:pPr>
            <a:r>
              <a:rPr lang="en-GB" sz="900" b="1">
                <a:latin typeface="Arial"/>
                <a:ea typeface="Arial"/>
                <a:cs typeface="Arial"/>
                <a:sym typeface="Arial"/>
              </a:rPr>
              <a:t>SQS Queue Setup</a:t>
            </a:r>
            <a:r>
              <a:rPr lang="en-GB" sz="900">
                <a:latin typeface="Arial"/>
                <a:ea typeface="Arial"/>
                <a:cs typeface="Arial"/>
                <a:sym typeface="Arial"/>
              </a:rPr>
              <a:t>:</a:t>
            </a:r>
            <a:endParaRPr sz="900">
              <a:latin typeface="Arial"/>
              <a:ea typeface="Arial"/>
              <a:cs typeface="Arial"/>
              <a:sym typeface="Arial"/>
            </a:endParaRPr>
          </a:p>
          <a:p>
            <a:pPr marL="457200" lvl="0" indent="-285750" algn="l" rtl="0">
              <a:spcBef>
                <a:spcPts val="1200"/>
              </a:spcBef>
              <a:spcAft>
                <a:spcPts val="0"/>
              </a:spcAft>
              <a:buClr>
                <a:schemeClr val="lt1"/>
              </a:buClr>
              <a:buSzPts val="900"/>
              <a:buFont typeface="Arial"/>
              <a:buChar char="●"/>
            </a:pPr>
            <a:r>
              <a:rPr lang="en-GB" sz="900" b="1">
                <a:latin typeface="Arial"/>
                <a:ea typeface="Arial"/>
                <a:cs typeface="Arial"/>
                <a:sym typeface="Arial"/>
              </a:rPr>
              <a:t>Queue Name</a:t>
            </a:r>
            <a:r>
              <a:rPr lang="en-GB" sz="900">
                <a:latin typeface="Arial"/>
                <a:ea typeface="Arial"/>
                <a:cs typeface="Arial"/>
                <a:sym typeface="Arial"/>
              </a:rPr>
              <a:t>: </a:t>
            </a:r>
            <a:r>
              <a:rPr lang="en-GB" sz="900">
                <a:latin typeface="Roboto Mono"/>
                <a:ea typeface="Roboto Mono"/>
                <a:cs typeface="Roboto Mono"/>
                <a:sym typeface="Roboto Mono"/>
              </a:rPr>
              <a:t>image-analysis-queue</a:t>
            </a:r>
            <a:endParaRPr sz="900">
              <a:latin typeface="Roboto Mono"/>
              <a:ea typeface="Roboto Mono"/>
              <a:cs typeface="Roboto Mono"/>
              <a:sym typeface="Roboto Mono"/>
            </a:endParaRPr>
          </a:p>
          <a:p>
            <a:pPr marL="457200" lvl="0" indent="-285750" algn="l" rtl="0">
              <a:spcBef>
                <a:spcPts val="0"/>
              </a:spcBef>
              <a:spcAft>
                <a:spcPts val="0"/>
              </a:spcAft>
              <a:buClr>
                <a:schemeClr val="lt1"/>
              </a:buClr>
              <a:buSzPts val="900"/>
              <a:buFont typeface="Arial"/>
              <a:buChar char="●"/>
            </a:pPr>
            <a:r>
              <a:rPr lang="en-GB" sz="900" b="1">
                <a:latin typeface="Arial"/>
                <a:ea typeface="Arial"/>
                <a:cs typeface="Arial"/>
                <a:sym typeface="Arial"/>
              </a:rPr>
              <a:t>Access Policy</a:t>
            </a:r>
            <a:r>
              <a:rPr lang="en-GB" sz="900">
                <a:latin typeface="Arial"/>
                <a:ea typeface="Arial"/>
                <a:cs typeface="Arial"/>
                <a:sym typeface="Arial"/>
              </a:rPr>
              <a:t>: Grant S3 permission to publish to the queue</a:t>
            </a:r>
            <a:endParaRPr sz="900">
              <a:latin typeface="Arial"/>
              <a:ea typeface="Arial"/>
              <a:cs typeface="Arial"/>
              <a:sym typeface="Arial"/>
            </a:endParaRPr>
          </a:p>
          <a:p>
            <a:pPr marL="457200" lvl="0" indent="-285750" algn="l" rtl="0">
              <a:spcBef>
                <a:spcPts val="0"/>
              </a:spcBef>
              <a:spcAft>
                <a:spcPts val="0"/>
              </a:spcAft>
              <a:buClr>
                <a:schemeClr val="lt1"/>
              </a:buClr>
              <a:buSzPts val="900"/>
              <a:buFont typeface="Arial"/>
              <a:buChar char="●"/>
            </a:pPr>
            <a:r>
              <a:rPr lang="en-GB" sz="900" b="1">
                <a:latin typeface="Arial"/>
                <a:ea typeface="Arial"/>
                <a:cs typeface="Arial"/>
                <a:sym typeface="Arial"/>
              </a:rPr>
              <a:t>Dead-Letter Queue</a:t>
            </a:r>
            <a:r>
              <a:rPr lang="en-GB" sz="900">
                <a:latin typeface="Arial"/>
                <a:ea typeface="Arial"/>
                <a:cs typeface="Arial"/>
                <a:sym typeface="Arial"/>
              </a:rPr>
              <a:t>: </a:t>
            </a:r>
            <a:r>
              <a:rPr lang="en-GB" sz="900">
                <a:latin typeface="Roboto Mono"/>
                <a:ea typeface="Roboto Mono"/>
                <a:cs typeface="Roboto Mono"/>
                <a:sym typeface="Roboto Mono"/>
              </a:rPr>
              <a:t>image-analysis-dlq</a:t>
            </a:r>
            <a:r>
              <a:rPr lang="en-GB" sz="900">
                <a:latin typeface="Arial"/>
                <a:ea typeface="Arial"/>
                <a:cs typeface="Arial"/>
                <a:sym typeface="Arial"/>
              </a:rPr>
              <a:t> for failed messages</a:t>
            </a:r>
            <a:endParaRPr sz="900">
              <a:latin typeface="Arial"/>
              <a:ea typeface="Arial"/>
              <a:cs typeface="Arial"/>
              <a:sym typeface="Arial"/>
            </a:endParaRPr>
          </a:p>
          <a:p>
            <a:pPr marL="0" lvl="0" indent="0" algn="l" rtl="0">
              <a:spcBef>
                <a:spcPts val="1200"/>
              </a:spcBef>
              <a:spcAft>
                <a:spcPts val="0"/>
              </a:spcAft>
              <a:buNone/>
            </a:pPr>
            <a:r>
              <a:rPr lang="en-GB" sz="900" b="1">
                <a:latin typeface="Arial"/>
                <a:ea typeface="Arial"/>
                <a:cs typeface="Arial"/>
                <a:sym typeface="Arial"/>
              </a:rPr>
              <a:t>AWS Rekognition</a:t>
            </a:r>
            <a:r>
              <a:rPr lang="en-GB" sz="900">
                <a:latin typeface="Arial"/>
                <a:ea typeface="Arial"/>
                <a:cs typeface="Arial"/>
                <a:sym typeface="Arial"/>
              </a:rPr>
              <a:t>:</a:t>
            </a:r>
            <a:endParaRPr sz="900">
              <a:latin typeface="Arial"/>
              <a:ea typeface="Arial"/>
              <a:cs typeface="Arial"/>
              <a:sym typeface="Arial"/>
            </a:endParaRPr>
          </a:p>
          <a:p>
            <a:pPr marL="457200" lvl="0" indent="-285750" algn="l" rtl="0">
              <a:spcBef>
                <a:spcPts val="1200"/>
              </a:spcBef>
              <a:spcAft>
                <a:spcPts val="0"/>
              </a:spcAft>
              <a:buClr>
                <a:schemeClr val="lt1"/>
              </a:buClr>
              <a:buSzPts val="900"/>
              <a:buFont typeface="Arial"/>
              <a:buChar char="●"/>
            </a:pPr>
            <a:r>
              <a:rPr lang="en-GB" sz="900" b="1">
                <a:latin typeface="Arial"/>
                <a:ea typeface="Arial"/>
                <a:cs typeface="Arial"/>
                <a:sym typeface="Arial"/>
              </a:rPr>
              <a:t>Purpose</a:t>
            </a:r>
            <a:r>
              <a:rPr lang="en-GB" sz="900">
                <a:latin typeface="Arial"/>
                <a:ea typeface="Arial"/>
                <a:cs typeface="Arial"/>
                <a:sym typeface="Arial"/>
              </a:rPr>
              <a:t>: Detect specific labels (e.g., "Football", "Widget") in images</a:t>
            </a:r>
            <a:endParaRPr sz="900">
              <a:latin typeface="Arial"/>
              <a:ea typeface="Arial"/>
              <a:cs typeface="Arial"/>
              <a:sym typeface="Arial"/>
            </a:endParaRPr>
          </a:p>
          <a:p>
            <a:pPr marL="457200" lvl="0" indent="-285750" algn="l" rtl="0">
              <a:spcBef>
                <a:spcPts val="0"/>
              </a:spcBef>
              <a:spcAft>
                <a:spcPts val="0"/>
              </a:spcAft>
              <a:buClr>
                <a:schemeClr val="lt1"/>
              </a:buClr>
              <a:buSzPts val="900"/>
              <a:buFont typeface="Arial"/>
              <a:buChar char="●"/>
            </a:pPr>
            <a:r>
              <a:rPr lang="en-GB" sz="900" b="1">
                <a:latin typeface="Arial"/>
                <a:ea typeface="Arial"/>
                <a:cs typeface="Arial"/>
                <a:sym typeface="Arial"/>
              </a:rPr>
              <a:t>Integration</a:t>
            </a:r>
            <a:r>
              <a:rPr lang="en-GB" sz="900">
                <a:latin typeface="Arial"/>
                <a:ea typeface="Arial"/>
                <a:cs typeface="Arial"/>
                <a:sym typeface="Arial"/>
              </a:rPr>
              <a:t>: Lambda function invokes Rekognition to analyze S3 images</a:t>
            </a:r>
            <a:endParaRPr sz="900">
              <a:latin typeface="Arial"/>
              <a:ea typeface="Arial"/>
              <a:cs typeface="Arial"/>
              <a:sym typeface="Arial"/>
            </a:endParaRPr>
          </a:p>
          <a:p>
            <a:pPr marL="0" lvl="0" indent="0" algn="l" rtl="0">
              <a:spcBef>
                <a:spcPts val="1200"/>
              </a:spcBef>
              <a:spcAft>
                <a:spcPts val="0"/>
              </a:spcAft>
              <a:buNone/>
            </a:pPr>
            <a:r>
              <a:rPr lang="en-GB" sz="900" b="1">
                <a:latin typeface="Arial"/>
                <a:ea typeface="Arial"/>
                <a:cs typeface="Arial"/>
                <a:sym typeface="Arial"/>
              </a:rPr>
              <a:t>Lambda Function Setup</a:t>
            </a:r>
            <a:r>
              <a:rPr lang="en-GB" sz="900">
                <a:latin typeface="Arial"/>
                <a:ea typeface="Arial"/>
                <a:cs typeface="Arial"/>
                <a:sym typeface="Arial"/>
              </a:rPr>
              <a:t>:</a:t>
            </a:r>
            <a:endParaRPr sz="900">
              <a:latin typeface="Arial"/>
              <a:ea typeface="Arial"/>
              <a:cs typeface="Arial"/>
              <a:sym typeface="Arial"/>
            </a:endParaRPr>
          </a:p>
          <a:p>
            <a:pPr marL="457200" lvl="0" indent="-285750" algn="l" rtl="0">
              <a:spcBef>
                <a:spcPts val="1200"/>
              </a:spcBef>
              <a:spcAft>
                <a:spcPts val="0"/>
              </a:spcAft>
              <a:buClr>
                <a:schemeClr val="lt1"/>
              </a:buClr>
              <a:buSzPts val="900"/>
              <a:buFont typeface="Arial"/>
              <a:buChar char="●"/>
            </a:pPr>
            <a:r>
              <a:rPr lang="en-GB" sz="900" b="1">
                <a:latin typeface="Arial"/>
                <a:ea typeface="Arial"/>
                <a:cs typeface="Arial"/>
                <a:sym typeface="Arial"/>
              </a:rPr>
              <a:t>Role</a:t>
            </a:r>
            <a:r>
              <a:rPr lang="en-GB" sz="900">
                <a:latin typeface="Arial"/>
                <a:ea typeface="Arial"/>
                <a:cs typeface="Arial"/>
                <a:sym typeface="Arial"/>
              </a:rPr>
              <a:t>: Analyzes images, categorizes, and moves them to </a:t>
            </a:r>
            <a:r>
              <a:rPr lang="en-GB" sz="900">
                <a:latin typeface="Roboto Mono"/>
                <a:ea typeface="Roboto Mono"/>
                <a:cs typeface="Roboto Mono"/>
                <a:sym typeface="Roboto Mono"/>
              </a:rPr>
              <a:t>/success</a:t>
            </a:r>
            <a:r>
              <a:rPr lang="en-GB" sz="900">
                <a:latin typeface="Arial"/>
                <a:ea typeface="Arial"/>
                <a:cs typeface="Arial"/>
                <a:sym typeface="Arial"/>
              </a:rPr>
              <a:t> or </a:t>
            </a:r>
            <a:r>
              <a:rPr lang="en-GB" sz="900">
                <a:latin typeface="Roboto Mono"/>
                <a:ea typeface="Roboto Mono"/>
                <a:cs typeface="Roboto Mono"/>
                <a:sym typeface="Roboto Mono"/>
              </a:rPr>
              <a:t>/failure</a:t>
            </a:r>
            <a:endParaRPr sz="900">
              <a:latin typeface="Roboto Mono"/>
              <a:ea typeface="Roboto Mono"/>
              <a:cs typeface="Roboto Mono"/>
              <a:sym typeface="Roboto Mono"/>
            </a:endParaRPr>
          </a:p>
          <a:p>
            <a:pPr marL="457200" lvl="0" indent="-285750" algn="l" rtl="0">
              <a:spcBef>
                <a:spcPts val="0"/>
              </a:spcBef>
              <a:spcAft>
                <a:spcPts val="0"/>
              </a:spcAft>
              <a:buClr>
                <a:schemeClr val="lt1"/>
              </a:buClr>
              <a:buSzPts val="900"/>
              <a:buFont typeface="Arial"/>
              <a:buChar char="●"/>
            </a:pPr>
            <a:r>
              <a:rPr lang="en-GB" sz="900" b="1">
                <a:latin typeface="Arial"/>
                <a:ea typeface="Arial"/>
                <a:cs typeface="Arial"/>
                <a:sym typeface="Arial"/>
              </a:rPr>
              <a:t>Permissions</a:t>
            </a:r>
            <a:r>
              <a:rPr lang="en-GB" sz="900">
                <a:latin typeface="Arial"/>
                <a:ea typeface="Arial"/>
                <a:cs typeface="Arial"/>
                <a:sym typeface="Arial"/>
              </a:rPr>
              <a:t>: S3 (read/write), Rekognition (read), CloudWatch (logs), SQS (read)</a:t>
            </a:r>
            <a:endParaRPr sz="900">
              <a:latin typeface="Arial"/>
              <a:ea typeface="Arial"/>
              <a:cs typeface="Arial"/>
              <a:sym typeface="Arial"/>
            </a:endParaRPr>
          </a:p>
          <a:p>
            <a:pPr marL="0" lvl="0" indent="0" algn="l" rtl="0">
              <a:spcBef>
                <a:spcPts val="1200"/>
              </a:spcBef>
              <a:spcAft>
                <a:spcPts val="1600"/>
              </a:spcAft>
              <a:buNone/>
            </a:pP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2"/>
          <p:cNvSpPr txBox="1">
            <a:spLocks noGrp="1"/>
          </p:cNvSpPr>
          <p:nvPr>
            <p:ph type="title"/>
          </p:nvPr>
        </p:nvSpPr>
        <p:spPr>
          <a:xfrm>
            <a:off x="1338025" y="582550"/>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Detailed Architecture Diagram</a:t>
            </a:r>
            <a:endParaRPr/>
          </a:p>
        </p:txBody>
      </p:sp>
      <p:pic>
        <p:nvPicPr>
          <p:cNvPr id="265" name="Google Shape;265;p22"/>
          <p:cNvPicPr preferRelativeResize="0"/>
          <p:nvPr/>
        </p:nvPicPr>
        <p:blipFill>
          <a:blip r:embed="rId3">
            <a:alphaModFix/>
          </a:blip>
          <a:stretch>
            <a:fillRect/>
          </a:stretch>
        </p:blipFill>
        <p:spPr>
          <a:xfrm>
            <a:off x="1764700" y="1276675"/>
            <a:ext cx="5892433" cy="36576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CloudWatch Logs</a:t>
            </a:r>
            <a:endParaRPr/>
          </a:p>
        </p:txBody>
      </p:sp>
      <p:sp>
        <p:nvSpPr>
          <p:cNvPr id="271" name="Google Shape;271;p23"/>
          <p:cNvSpPr txBox="1">
            <a:spLocks noGrp="1"/>
          </p:cNvSpPr>
          <p:nvPr>
            <p:ph type="body" idx="1"/>
          </p:nvPr>
        </p:nvSpPr>
        <p:spPr>
          <a:xfrm>
            <a:off x="1297500" y="1158800"/>
            <a:ext cx="7038900" cy="110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CloudWatch Logs plays a crucial role in monitoring the execution of the Lambda function and tracking application behavior. It captures detailed logs of image processing events, such as S3 object analysis, detected labels, and file movement. These logs are essential for troubleshooting errors, ensuring smooth operation, and providing insights into the system's performance. By centralizing logs, CloudWatch helps the support team maintain application reliability and security while enabling quick issue resolution</a:t>
            </a:r>
            <a:endParaRPr/>
          </a:p>
        </p:txBody>
      </p:sp>
      <p:pic>
        <p:nvPicPr>
          <p:cNvPr id="272" name="Google Shape;272;p23"/>
          <p:cNvPicPr preferRelativeResize="0"/>
          <p:nvPr/>
        </p:nvPicPr>
        <p:blipFill>
          <a:blip r:embed="rId3">
            <a:alphaModFix/>
          </a:blip>
          <a:stretch>
            <a:fillRect/>
          </a:stretch>
        </p:blipFill>
        <p:spPr>
          <a:xfrm>
            <a:off x="2055650" y="2656625"/>
            <a:ext cx="5081052" cy="2164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CloudWatch metrics</a:t>
            </a:r>
            <a:endParaRPr/>
          </a:p>
        </p:txBody>
      </p:sp>
      <p:pic>
        <p:nvPicPr>
          <p:cNvPr id="278" name="Google Shape;278;p24"/>
          <p:cNvPicPr preferRelativeResize="0"/>
          <p:nvPr/>
        </p:nvPicPr>
        <p:blipFill>
          <a:blip r:embed="rId3">
            <a:alphaModFix/>
          </a:blip>
          <a:stretch>
            <a:fillRect/>
          </a:stretch>
        </p:blipFill>
        <p:spPr>
          <a:xfrm>
            <a:off x="3149275" y="1357950"/>
            <a:ext cx="3764442" cy="35308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5"/>
          <p:cNvSpPr txBox="1">
            <a:spLocks noGrp="1"/>
          </p:cNvSpPr>
          <p:nvPr>
            <p:ph type="title"/>
          </p:nvPr>
        </p:nvSpPr>
        <p:spPr>
          <a:xfrm>
            <a:off x="1297500" y="393750"/>
            <a:ext cx="70389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Challenges and Solutions</a:t>
            </a:r>
            <a:endParaRPr/>
          </a:p>
        </p:txBody>
      </p:sp>
      <p:sp>
        <p:nvSpPr>
          <p:cNvPr id="284" name="Google Shape;284;p25"/>
          <p:cNvSpPr txBox="1">
            <a:spLocks noGrp="1"/>
          </p:cNvSpPr>
          <p:nvPr>
            <p:ph type="body" idx="2"/>
          </p:nvPr>
        </p:nvSpPr>
        <p:spPr>
          <a:xfrm>
            <a:off x="1297500" y="1656775"/>
            <a:ext cx="6889500" cy="27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1">
                <a:latin typeface="Arial"/>
                <a:ea typeface="Arial"/>
                <a:cs typeface="Arial"/>
                <a:sym typeface="Arial"/>
              </a:rPr>
              <a:t>Challenge 1</a:t>
            </a:r>
            <a:r>
              <a:rPr lang="en-GB" sz="1100">
                <a:latin typeface="Arial"/>
                <a:ea typeface="Arial"/>
                <a:cs typeface="Arial"/>
                <a:sym typeface="Arial"/>
              </a:rPr>
              <a:t>: Ensuring the Lambda function processes only images.</a:t>
            </a:r>
            <a:endParaRPr sz="1100">
              <a:latin typeface="Arial"/>
              <a:ea typeface="Arial"/>
              <a:cs typeface="Arial"/>
              <a:sym typeface="Arial"/>
            </a:endParaRPr>
          </a:p>
          <a:p>
            <a:pPr marL="457200" lvl="0" indent="-298450" algn="l" rtl="0">
              <a:spcBef>
                <a:spcPts val="1600"/>
              </a:spcBef>
              <a:spcAft>
                <a:spcPts val="0"/>
              </a:spcAft>
              <a:buClr>
                <a:schemeClr val="lt1"/>
              </a:buClr>
              <a:buSzPts val="1100"/>
              <a:buFont typeface="Arial"/>
              <a:buChar char="●"/>
            </a:pPr>
            <a:r>
              <a:rPr lang="en-GB" sz="1100" b="1">
                <a:latin typeface="Arial"/>
                <a:ea typeface="Arial"/>
                <a:cs typeface="Arial"/>
                <a:sym typeface="Arial"/>
              </a:rPr>
              <a:t>Solution</a:t>
            </a:r>
            <a:r>
              <a:rPr lang="en-GB" sz="1100">
                <a:latin typeface="Arial"/>
                <a:ea typeface="Arial"/>
                <a:cs typeface="Arial"/>
                <a:sym typeface="Arial"/>
              </a:rPr>
              <a:t>: Filter events based on file extensions (e.g., </a:t>
            </a:r>
            <a:r>
              <a:rPr lang="en-GB" sz="1100">
                <a:latin typeface="Roboto Mono"/>
                <a:ea typeface="Roboto Mono"/>
                <a:cs typeface="Roboto Mono"/>
                <a:sym typeface="Roboto Mono"/>
              </a:rPr>
              <a:t>.jpg</a:t>
            </a:r>
            <a:r>
              <a:rPr lang="en-GB" sz="1100">
                <a:latin typeface="Arial"/>
                <a:ea typeface="Arial"/>
                <a:cs typeface="Arial"/>
                <a:sym typeface="Arial"/>
              </a:rPr>
              <a:t>, </a:t>
            </a:r>
            <a:r>
              <a:rPr lang="en-GB" sz="1100">
                <a:latin typeface="Roboto Mono"/>
                <a:ea typeface="Roboto Mono"/>
                <a:cs typeface="Roboto Mono"/>
                <a:sym typeface="Roboto Mono"/>
              </a:rPr>
              <a:t>.png</a:t>
            </a:r>
            <a:r>
              <a:rPr lang="en-GB" sz="1100">
                <a:latin typeface="Arial"/>
                <a:ea typeface="Arial"/>
                <a:cs typeface="Arial"/>
                <a:sym typeface="Arial"/>
              </a:rPr>
              <a:t>).</a:t>
            </a:r>
            <a:endParaRPr sz="1100">
              <a:latin typeface="Arial"/>
              <a:ea typeface="Arial"/>
              <a:cs typeface="Arial"/>
              <a:sym typeface="Arial"/>
            </a:endParaRPr>
          </a:p>
          <a:p>
            <a:pPr marL="0" lvl="0" indent="0" algn="l" rtl="0">
              <a:spcBef>
                <a:spcPts val="1200"/>
              </a:spcBef>
              <a:spcAft>
                <a:spcPts val="0"/>
              </a:spcAft>
              <a:buNone/>
            </a:pPr>
            <a:r>
              <a:rPr lang="en-GB" sz="1100" b="1">
                <a:latin typeface="Arial"/>
                <a:ea typeface="Arial"/>
                <a:cs typeface="Arial"/>
                <a:sym typeface="Arial"/>
              </a:rPr>
              <a:t>Challenge 2</a:t>
            </a:r>
            <a:r>
              <a:rPr lang="en-GB" sz="1100">
                <a:latin typeface="Arial"/>
                <a:ea typeface="Arial"/>
                <a:cs typeface="Arial"/>
                <a:sym typeface="Arial"/>
              </a:rPr>
              <a:t>: Handling failed image processing.</a:t>
            </a:r>
            <a:endParaRPr sz="1100">
              <a:latin typeface="Arial"/>
              <a:ea typeface="Arial"/>
              <a:cs typeface="Arial"/>
              <a:sym typeface="Arial"/>
            </a:endParaRPr>
          </a:p>
          <a:p>
            <a:pPr marL="457200" lvl="0" indent="-298450" algn="l" rtl="0">
              <a:spcBef>
                <a:spcPts val="1200"/>
              </a:spcBef>
              <a:spcAft>
                <a:spcPts val="0"/>
              </a:spcAft>
              <a:buClr>
                <a:schemeClr val="lt1"/>
              </a:buClr>
              <a:buSzPts val="1100"/>
              <a:buFont typeface="Arial"/>
              <a:buChar char="●"/>
            </a:pPr>
            <a:r>
              <a:rPr lang="en-GB" sz="1100" b="1">
                <a:latin typeface="Arial"/>
                <a:ea typeface="Arial"/>
                <a:cs typeface="Arial"/>
                <a:sym typeface="Arial"/>
              </a:rPr>
              <a:t>Solution</a:t>
            </a:r>
            <a:r>
              <a:rPr lang="en-GB" sz="1100">
                <a:latin typeface="Arial"/>
                <a:ea typeface="Arial"/>
                <a:cs typeface="Arial"/>
                <a:sym typeface="Arial"/>
              </a:rPr>
              <a:t>: Use the Dead-Letter Queue for failed messages.</a:t>
            </a:r>
            <a:endParaRPr sz="1100">
              <a:latin typeface="Arial"/>
              <a:ea typeface="Arial"/>
              <a:cs typeface="Arial"/>
              <a:sym typeface="Arial"/>
            </a:endParaRPr>
          </a:p>
          <a:p>
            <a:pPr marL="0" lvl="0" indent="0" algn="l" rtl="0">
              <a:spcBef>
                <a:spcPts val="1200"/>
              </a:spcBef>
              <a:spcAft>
                <a:spcPts val="0"/>
              </a:spcAft>
              <a:buNone/>
            </a:pPr>
            <a:r>
              <a:rPr lang="en-GB" sz="1100" b="1">
                <a:latin typeface="Arial"/>
                <a:ea typeface="Arial"/>
                <a:cs typeface="Arial"/>
                <a:sym typeface="Arial"/>
              </a:rPr>
              <a:t>Challenge 3</a:t>
            </a:r>
            <a:r>
              <a:rPr lang="en-GB" sz="1100">
                <a:latin typeface="Arial"/>
                <a:ea typeface="Arial"/>
                <a:cs typeface="Arial"/>
                <a:sym typeface="Arial"/>
              </a:rPr>
              <a:t>: Label detection accuracy.</a:t>
            </a:r>
            <a:endParaRPr sz="1100">
              <a:latin typeface="Arial"/>
              <a:ea typeface="Arial"/>
              <a:cs typeface="Arial"/>
              <a:sym typeface="Arial"/>
            </a:endParaRPr>
          </a:p>
          <a:p>
            <a:pPr marL="457200" lvl="0" indent="-298450" algn="l" rtl="0">
              <a:spcBef>
                <a:spcPts val="1200"/>
              </a:spcBef>
              <a:spcAft>
                <a:spcPts val="0"/>
              </a:spcAft>
              <a:buClr>
                <a:schemeClr val="lt1"/>
              </a:buClr>
              <a:buSzPts val="1100"/>
              <a:buFont typeface="Arial"/>
              <a:buChar char="●"/>
            </a:pPr>
            <a:r>
              <a:rPr lang="en-GB" sz="1100" b="1">
                <a:latin typeface="Arial"/>
                <a:ea typeface="Arial"/>
                <a:cs typeface="Arial"/>
                <a:sym typeface="Arial"/>
              </a:rPr>
              <a:t>Solution</a:t>
            </a:r>
            <a:r>
              <a:rPr lang="en-GB" sz="1100">
                <a:latin typeface="Arial"/>
                <a:ea typeface="Arial"/>
                <a:cs typeface="Arial"/>
                <a:sym typeface="Arial"/>
              </a:rPr>
              <a:t>: Use high-confidence thresholds in Rekognition to ensure accurate results.</a:t>
            </a:r>
            <a:endParaRPr sz="1100">
              <a:latin typeface="Arial"/>
              <a:ea typeface="Arial"/>
              <a:cs typeface="Arial"/>
              <a:sym typeface="Arial"/>
            </a:endParaRPr>
          </a:p>
          <a:p>
            <a:pPr marL="0" lvl="0" indent="0" algn="l" rtl="0">
              <a:spcBef>
                <a:spcPts val="1200"/>
              </a:spcBef>
              <a:spcAft>
                <a:spcPts val="1600"/>
              </a:spcAft>
              <a:buNone/>
            </a:pPr>
            <a:endParaRPr>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752</Words>
  <Application>Microsoft Office PowerPoint</Application>
  <PresentationFormat>On-screen Show (16:9)</PresentationFormat>
  <Paragraphs>59</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Roboto Mono</vt:lpstr>
      <vt:lpstr>Lato</vt:lpstr>
      <vt:lpstr>Montserrat</vt:lpstr>
      <vt:lpstr>Arial</vt:lpstr>
      <vt:lpstr>Focus</vt:lpstr>
      <vt:lpstr>AWS Serverless Image Classifier</vt:lpstr>
      <vt:lpstr>Overview</vt:lpstr>
      <vt:lpstr>Understanding the problem</vt:lpstr>
      <vt:lpstr>Architecture Overview</vt:lpstr>
      <vt:lpstr>Setup Overview</vt:lpstr>
      <vt:lpstr>Detailed Architecture Diagram</vt:lpstr>
      <vt:lpstr>CloudWatch Logs</vt:lpstr>
      <vt:lpstr>CloudWatch metrics</vt:lpstr>
      <vt:lpstr>Challenges and Solutions</vt:lpstr>
      <vt:lpstr>Future Improvements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shivam sinha</cp:lastModifiedBy>
  <cp:revision>1</cp:revision>
  <dcterms:modified xsi:type="dcterms:W3CDTF">2025-01-14T06:41:39Z</dcterms:modified>
</cp:coreProperties>
</file>